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nformance="transitional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6" r:id="rId29"/>
    <p:sldId id="267" r:id="rId30"/>
    <p:sldId id="268" r:id="rId31"/>
    <p:sldId id="269" r:id="rId32"/>
    <p:sldId id="270" r:id="rId33"/>
    <p:sldId id="272" r:id="rId34"/>
    <p:sldId id="271" r:id="rId35"/>
    <p:sldId id="273" r:id="rId36"/>
    <p:sldId id="274" r:id="rId37"/>
    <p:sldId id="278" r:id="rId38"/>
    <p:sldId id="275" r:id="rId39"/>
    <p:sldId id="279" r:id="rId40"/>
    <p:sldId id="276" r:id="rId41"/>
    <p:sldId id="277" r:id="rId42"/>
    <p:sldId id="280" r:id="rId43"/>
    <p:sldId id="281" r:id="rId44"/>
    <p:sldId id="282" r:id="rId45"/>
    <p:sldId id="283" r:id="rId46"/>
    <p:sldId id="284" r:id="rId47"/>
    <p:sldId id="285" r:id="rId48"/>
    <p:sldId id="265" r:id="rId49"/>
  </p:sldIdLst>
  <p:sldSz cx="9144000" cy="5143500"/>
  <p:notesSz cx="6858000" cy="9144000"/>
  <p:custDataLst>
    <p:tags r:id="rId5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gs" Target="tags/tag40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5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image" Target="../media/image5.pn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4.jpe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19.png"/><Relationship Id="rId4" Type="http://schemas.openxmlformats.org/officeDocument/2006/relationships/tags" Target="../tags/tag13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8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19.pn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21.png"/><Relationship Id="rId3" Type="http://schemas.openxmlformats.org/officeDocument/2006/relationships/tags" Target="../tags/tag19.xml"/><Relationship Id="rId2" Type="http://schemas.openxmlformats.org/officeDocument/2006/relationships/image" Target="../media/image2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2.png"/><Relationship Id="rId11" Type="http://schemas.openxmlformats.org/officeDocument/2006/relationships/image" Target="../media/image10.png"/><Relationship Id="rId10" Type="http://schemas.openxmlformats.org/officeDocument/2006/relationships/tags" Target="../tags/tag2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-88451"/>
            <a:ext cx="9536337" cy="5382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1" y="3924808"/>
            <a:ext cx="1925393" cy="3098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5026" y="1421987"/>
            <a:ext cx="6788618" cy="148088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Mid-term 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Exam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5026" y="2902791"/>
            <a:ext cx="3305888" cy="34306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60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项目期中测试安排说明</a:t>
            </a:r>
            <a:endParaRPr sz="160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5026" y="3372993"/>
            <a:ext cx="4992645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Everything about mid-term exam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871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About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5874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Mid-term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58728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Exams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2" y="490907"/>
            <a:ext cx="209292" cy="23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2" y="563829"/>
            <a:ext cx="209292" cy="230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2" y="636751"/>
            <a:ext cx="209292" cy="230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-119714"/>
            <a:ext cx="9536337" cy="53829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892" y="1860423"/>
            <a:ext cx="3032742" cy="7404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PART.0</a:t>
            </a:r>
            <a:r>
              <a:rPr lang="en-US"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4</a:t>
            </a:r>
            <a:endParaRPr lang="en-US"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892" y="2679668"/>
            <a:ext cx="1590692" cy="34306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60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</a:t>
            </a:r>
            <a:r>
              <a:rPr lang="zh-CN" sz="160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内容</a:t>
            </a:r>
            <a:endParaRPr lang="zh-CN" sz="160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892" y="3149869"/>
            <a:ext cx="4769892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lang="en-US"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Exam content</a:t>
            </a:r>
            <a:endParaRPr lang="en-US"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739" y="506440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SUMMARY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8730" y="506440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ACTIVITY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8720" y="506440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ANALASIS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490907"/>
            <a:ext cx="209292" cy="23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563829"/>
            <a:ext cx="209292" cy="23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636751"/>
            <a:ext cx="209292" cy="230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02" y="-119729"/>
            <a:ext cx="9536337" cy="5382928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465507" y="3867762"/>
            <a:ext cx="1500580" cy="1020081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8000"/>
              </a:lnSpc>
            </a:pPr>
            <a:r>
              <a:rPr sz="4000" kern="100" spc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O4</a:t>
            </a:r>
            <a:endParaRPr sz="4000" kern="100" spc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68212" y="2932555"/>
            <a:ext cx="1500580" cy="1020081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8000"/>
              </a:lnSpc>
            </a:pPr>
            <a:r>
              <a:rPr sz="4000" kern="100" spc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O3</a:t>
            </a:r>
            <a:endParaRPr sz="4000" kern="100" spc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612140" y="1040130"/>
            <a:ext cx="1283335" cy="81153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8000"/>
              </a:lnSpc>
            </a:pPr>
            <a:r>
              <a:rPr sz="4000" kern="100" spc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O1</a:t>
            </a:r>
            <a:endParaRPr sz="4000" kern="100" spc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468075" y="1924265"/>
            <a:ext cx="1500580" cy="1020081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8000"/>
              </a:lnSpc>
            </a:pPr>
            <a:r>
              <a:rPr sz="4000" kern="100" spc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O2</a:t>
            </a:r>
            <a:endParaRPr sz="4000" kern="100" spc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2265" y="195799"/>
            <a:ext cx="2997423" cy="57543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402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CONTENTS</a:t>
            </a:r>
            <a:endParaRPr sz="4025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2051685" y="1296035"/>
            <a:ext cx="3190875" cy="3079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Matlab basic operations (25%) 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839" y="771502"/>
            <a:ext cx="778205" cy="39412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2145665" y="2211705"/>
            <a:ext cx="3190875" cy="3079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Kinematics (25%) 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2145665" y="3291840"/>
            <a:ext cx="3190875" cy="3079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Dynamics (25%) 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2145665" y="4223385"/>
            <a:ext cx="3190875" cy="30797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Linear Control (25%) 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8930"/>
          <a:stretch>
            <a:fillRect/>
          </a:stretch>
        </p:blipFill>
        <p:spPr>
          <a:xfrm>
            <a:off x="35560" y="699135"/>
            <a:ext cx="9010650" cy="440372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23850" y="267335"/>
            <a:ext cx="4248150" cy="307975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threePt" dir="t"/>
            </a:scene3d>
          </a:bodyPr>
          <a:p>
            <a:pPr algn="ctr">
              <a:lnSpc>
                <a:spcPct val="135000"/>
              </a:lnSpc>
            </a:pPr>
            <a:r>
              <a:rPr lang="en-US" sz="2000" kern="2500" spc="5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Matlab basic operations</a:t>
            </a:r>
            <a:endParaRPr lang="en-US" sz="2000" kern="2500" spc="5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23190"/>
            <a:ext cx="8891270" cy="4802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539750" y="339090"/>
            <a:ext cx="3918585" cy="924560"/>
          </a:xfrm>
          <a:prstGeom prst="rect">
            <a:avLst/>
          </a:prstGeom>
        </p:spPr>
        <p:txBody>
          <a:bodyPr anchor="ctr"/>
          <a:p>
            <a:pPr algn="l">
              <a:lnSpc>
                <a:spcPct val="135000"/>
              </a:lnSpc>
            </a:pPr>
            <a:r>
              <a:rPr lang="en-US" sz="3200" kern="2500" spc="5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Kinematics</a:t>
            </a:r>
            <a:r>
              <a:rPr lang="en-US" sz="3200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sz="3200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55650" y="2715895"/>
            <a:ext cx="3190875" cy="13665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· Rotation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Rigid Motion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Composition of Rigid Motion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Forward Kinematics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059180"/>
            <a:ext cx="6210300" cy="2453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850" y="41148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Forward Kinematics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483235"/>
            <a:ext cx="5884545" cy="2131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2787650"/>
            <a:ext cx="6193790" cy="2157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850" y="267335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Rotation</a:t>
            </a:r>
            <a:endParaRPr lang="en-US" altLang="en-US" sz="1435" kern="2500" spc="5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267335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Rigid Motion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699135"/>
            <a:ext cx="5988685" cy="38950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Compositon of Rigid Motion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771525"/>
            <a:ext cx="6534785" cy="38849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539750" y="339090"/>
            <a:ext cx="3918585" cy="924560"/>
          </a:xfrm>
          <a:prstGeom prst="rect">
            <a:avLst/>
          </a:prstGeom>
        </p:spPr>
        <p:txBody>
          <a:bodyPr anchor="ctr"/>
          <a:p>
            <a:pPr algn="l">
              <a:lnSpc>
                <a:spcPct val="135000"/>
              </a:lnSpc>
            </a:pPr>
            <a:r>
              <a:rPr lang="en-US" sz="3200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Dynamics</a:t>
            </a:r>
            <a:r>
              <a:rPr lang="en-US" sz="3200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sz="3200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55650" y="2715895"/>
            <a:ext cx="3190875" cy="13665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· Euler-Lagrange Equation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System Dynamics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Matlab Simulation with ode45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7" y="-119729"/>
            <a:ext cx="9536337" cy="5382928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784527" y="3358492"/>
            <a:ext cx="1500580" cy="102008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7140" kern="100" spc="0">
                <a:solidFill>
                  <a:srgbClr val="1A1A1A">
                    <a:alpha val="9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O4</a:t>
            </a:r>
            <a:endParaRPr sz="7140" kern="100" spc="0">
              <a:solidFill>
                <a:srgbClr val="1A1A1A">
                  <a:alpha val="9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44107" y="3359910"/>
            <a:ext cx="1500580" cy="102008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7140" kern="100" spc="0">
                <a:solidFill>
                  <a:srgbClr val="1A1A1A">
                    <a:alpha val="9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O3</a:t>
            </a:r>
            <a:endParaRPr sz="7140" kern="100" spc="0">
              <a:solidFill>
                <a:srgbClr val="1A1A1A">
                  <a:alpha val="9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644107" y="2110320"/>
            <a:ext cx="1500580" cy="102008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7140" kern="100" spc="0">
                <a:solidFill>
                  <a:srgbClr val="1A1A1A">
                    <a:alpha val="9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O1</a:t>
            </a:r>
            <a:endParaRPr sz="7140" kern="100" spc="0">
              <a:solidFill>
                <a:srgbClr val="1A1A1A">
                  <a:alpha val="9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797255" y="2110320"/>
            <a:ext cx="1500580" cy="102008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98000"/>
              </a:lnSpc>
            </a:pPr>
            <a:r>
              <a:rPr sz="7140" kern="100" spc="0">
                <a:solidFill>
                  <a:srgbClr val="1A1A1A">
                    <a:alpha val="9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O2</a:t>
            </a:r>
            <a:endParaRPr sz="7140" kern="100" spc="0">
              <a:solidFill>
                <a:srgbClr val="1A1A1A">
                  <a:alpha val="9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67890" y="1020664"/>
            <a:ext cx="2997423" cy="57543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402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CONTENTS</a:t>
            </a:r>
            <a:endParaRPr sz="4025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753284" y="2251900"/>
            <a:ext cx="1302076" cy="3079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43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考试形式</a:t>
            </a:r>
            <a:endParaRPr sz="143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04258" y="2565082"/>
            <a:ext cx="1209375" cy="21204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75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Formats</a:t>
            </a:r>
            <a:endParaRPr sz="875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2906410" y="2251900"/>
            <a:ext cx="1302076" cy="3079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43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考试题型</a:t>
            </a:r>
            <a:endParaRPr sz="143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2907683" y="2565082"/>
            <a:ext cx="1276621" cy="21204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lang="en-US" sz="875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Questions</a:t>
            </a:r>
            <a:endParaRPr lang="en-US" sz="875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753284" y="3560635"/>
            <a:ext cx="1302076" cy="3079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43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考试时间</a:t>
            </a:r>
            <a:endParaRPr sz="143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702413" y="3873817"/>
            <a:ext cx="1394608" cy="21204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75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Time Arrangement</a:t>
            </a:r>
            <a:endParaRPr sz="875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7499" y="1697967"/>
            <a:ext cx="778205" cy="39412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2844180" y="3569525"/>
            <a:ext cx="1302076" cy="3079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43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</a:t>
            </a:r>
            <a:r>
              <a:rPr lang="zh-CN" sz="143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内容</a:t>
            </a:r>
            <a:endParaRPr lang="zh-CN" sz="143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5"/>
            </p:custDataLst>
          </p:nvPr>
        </p:nvSpPr>
        <p:spPr>
          <a:xfrm>
            <a:off x="2844183" y="3877627"/>
            <a:ext cx="1276621" cy="21204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75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Contents</a:t>
            </a:r>
            <a:endParaRPr sz="875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Euler-Lagrange Equation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771525"/>
            <a:ext cx="5454650" cy="39617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Equation of Motion (EOM)</a:t>
            </a:r>
            <a:endParaRPr lang="zh-CN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484120" y="843280"/>
            <a:ext cx="2197100" cy="328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419225"/>
            <a:ext cx="4292600" cy="3350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System Dynamics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71550" y="1059180"/>
                <a:ext cx="2638425" cy="106235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800" i="1"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zh-CN" sz="28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 i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059180"/>
                <a:ext cx="2638425" cy="1062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564255" y="3003550"/>
            <a:ext cx="1742440" cy="556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259840" y="3075940"/>
            <a:ext cx="1972945" cy="533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Nonlinear systems: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(Linearization)</a:t>
            </a:r>
            <a:endParaRPr lang="en-US" alt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4290" y="2139315"/>
            <a:ext cx="1972945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Linear systems:</a:t>
            </a:r>
            <a:endParaRPr lang="en-US" alt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251075" y="2049780"/>
                <a:ext cx="4572000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400" i="1"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4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4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cs typeface="Cambria Math" panose="02040503050406030204" charset="0"/>
                        </a:rPr>
                        <m:t>𝐴𝑥</m:t>
                      </m:r>
                      <m:r>
                        <a:rPr lang="en-US" altLang="zh-CN" sz="24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400" i="1"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charset="0"/>
                          <a:cs typeface="Cambria Math" panose="02040503050406030204" charset="0"/>
                        </a:rPr>
                        <m:t>𝐵𝑢</m:t>
                      </m:r>
                    </m:oMath>
                  </m:oMathPara>
                </a14:m>
                <a:endParaRPr lang="en-US" altLang="zh-CN" sz="2400" i="1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75" y="2049780"/>
                <a:ext cx="4572000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2787333"/>
            <a:ext cx="1889760" cy="222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" descr="Application, icon&#10;&#10;Description automatically generated with medium confid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4"/>
          <a:stretch>
            <a:fillRect/>
          </a:stretch>
        </p:blipFill>
        <p:spPr>
          <a:xfrm>
            <a:off x="6217603" y="1923098"/>
            <a:ext cx="1828165" cy="589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Simulation with ode45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7106" b="-764"/>
          <a:stretch>
            <a:fillRect/>
          </a:stretch>
        </p:blipFill>
        <p:spPr>
          <a:xfrm>
            <a:off x="5148580" y="627380"/>
            <a:ext cx="3662680" cy="3815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771525"/>
            <a:ext cx="5163820" cy="1233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2355850"/>
            <a:ext cx="4433570" cy="2169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Simulation with ode45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585720"/>
            <a:ext cx="7445375" cy="2559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26171"/>
          <a:stretch>
            <a:fillRect/>
          </a:stretch>
        </p:blipFill>
        <p:spPr>
          <a:xfrm>
            <a:off x="539750" y="699135"/>
            <a:ext cx="4737735" cy="18719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539750" y="339090"/>
            <a:ext cx="3918585" cy="924560"/>
          </a:xfrm>
          <a:prstGeom prst="rect">
            <a:avLst/>
          </a:prstGeom>
        </p:spPr>
        <p:txBody>
          <a:bodyPr anchor="ctr"/>
          <a:p>
            <a:pPr algn="l">
              <a:lnSpc>
                <a:spcPct val="135000"/>
              </a:lnSpc>
            </a:pPr>
            <a:r>
              <a:rPr lang="en-US" sz="3200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Linear Control</a:t>
            </a:r>
            <a:r>
              <a:rPr lang="en-US" sz="3200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sz="3200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55650" y="2715895"/>
            <a:ext cx="3190875" cy="13665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· Linearization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PD Control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Control Simulation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sz="1435" kern="2500" spc="50">
                <a:solidFill>
                  <a:srgbClr val="1A1A1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Stability Judgement</a:t>
            </a: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5000"/>
              </a:lnSpc>
            </a:pPr>
            <a:endParaRPr lang="en-US" sz="1435" kern="2500" spc="50">
              <a:solidFill>
                <a:srgbClr val="1A1A1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Linearization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058863"/>
            <a:ext cx="1889760" cy="222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31215" y="3363595"/>
            <a:ext cx="1742440" cy="55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PD Control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032000" y="250952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99795" y="1059180"/>
            <a:ext cx="2064385" cy="438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3" descr="Application, icon&#10;&#10;Description automatically generated with medium confid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4"/>
          <a:stretch>
            <a:fillRect/>
          </a:stretch>
        </p:blipFill>
        <p:spPr>
          <a:xfrm>
            <a:off x="971233" y="2211388"/>
            <a:ext cx="1828165" cy="58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7817" r="21971"/>
          <a:stretch>
            <a:fillRect/>
          </a:stretch>
        </p:blipFill>
        <p:spPr>
          <a:xfrm>
            <a:off x="3251835" y="1635760"/>
            <a:ext cx="5184775" cy="16998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PD Control Simulation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Picture 3" descr="Application, icon&#10;&#10;Description automatically generated with medium confidenc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4"/>
          <a:stretch>
            <a:fillRect/>
          </a:stretch>
        </p:blipFill>
        <p:spPr>
          <a:xfrm>
            <a:off x="755333" y="1275398"/>
            <a:ext cx="1828165" cy="58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05" y="1131570"/>
            <a:ext cx="6377940" cy="815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139315"/>
            <a:ext cx="770382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23850" y="339090"/>
            <a:ext cx="4572000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35" kern="2500" spc="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Stablity Judgement</a:t>
            </a:r>
            <a:endParaRPr lang="en-US" altLang="en-US" sz="1435" kern="2500" spc="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605" y="843280"/>
            <a:ext cx="4572000" cy="2416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200000"/>
              </a:lnSpc>
            </a:pPr>
            <a:r>
              <a:rPr lang="en-US" altLang="en-US" sz="1435" kern="2500" spc="5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1) Eigenvalues</a:t>
            </a:r>
            <a:endParaRPr lang="en-US" altLang="en-US" sz="1435" kern="2500" spc="5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altLang="en-US" sz="1435" kern="2500" spc="5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2) Lyapunov Function</a:t>
            </a:r>
            <a:endParaRPr lang="en-US" altLang="en-US" sz="1435" kern="2500" spc="5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2355850"/>
            <a:ext cx="5219700" cy="1996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-119714"/>
            <a:ext cx="9536337" cy="53829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868" y="1860427"/>
            <a:ext cx="3032742" cy="7404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PART.01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892" y="2679668"/>
            <a:ext cx="1590692" cy="34306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60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考试形式</a:t>
            </a:r>
            <a:endParaRPr sz="160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892" y="3149869"/>
            <a:ext cx="4769892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Testing Formats 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71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About 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874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Mid-term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8728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Exam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490907"/>
            <a:ext cx="209292" cy="23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563829"/>
            <a:ext cx="209292" cy="23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636751"/>
            <a:ext cx="209292" cy="230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-88451"/>
            <a:ext cx="9536337" cy="5382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41" y="3924808"/>
            <a:ext cx="1925393" cy="3098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5026" y="1388602"/>
            <a:ext cx="3856927" cy="148088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Good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luck！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71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About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5874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Mid-term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8728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Exams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2" y="490907"/>
            <a:ext cx="209292" cy="230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2" y="563829"/>
            <a:ext cx="209292" cy="23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2" y="636751"/>
            <a:ext cx="209292" cy="230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5026" y="3101721"/>
            <a:ext cx="4992645" cy="39390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希望大家积极复习 认真对待 考试占比一定很大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祝大家好运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17" y="-146536"/>
            <a:ext cx="4303652" cy="54508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9948" y="1878330"/>
            <a:ext cx="2887632" cy="590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允许参考课程期间的课程笔记 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线上平台 线上答题（主观题/客观题 都是线上进行答题）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9948" y="1540192"/>
            <a:ext cx="1194104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Open Notes</a:t>
            </a:r>
            <a:endParaRPr sz="1315" kern="2500" spc="5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9948" y="1090803"/>
            <a:ext cx="2457515" cy="28618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5" kern="100" spc="0">
                <a:solidFill>
                  <a:srgbClr val="FFFFFF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考试形式</a:t>
            </a:r>
            <a:endParaRPr sz="2005" kern="100" spc="0">
              <a:solidFill>
                <a:srgbClr val="FFFFFF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4851" y="3267503"/>
            <a:ext cx="2809668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具体实际安排 以各院校的要求为准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851" y="2929366"/>
            <a:ext cx="1194104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特殊安排</a:t>
            </a:r>
            <a:endParaRPr sz="1315" kern="2500" spc="5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394" y="1233910"/>
            <a:ext cx="1435711" cy="14357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33" y="1233910"/>
            <a:ext cx="1435711" cy="14357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26893" y="3211734"/>
            <a:ext cx="2007758" cy="590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计算机/ </a:t>
            </a:r>
            <a:r>
              <a:rPr lang="en-US"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MATLAB</a:t>
            </a: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等计算工具 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文献资料/课程笔记等课程资料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均可以直接使用或者查阅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8594" y="3364087"/>
            <a:ext cx="1609290" cy="28618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lang="en-US" sz="200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</a:t>
            </a:r>
            <a:r>
              <a:rPr sz="200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pen </a:t>
            </a:r>
            <a:r>
              <a:rPr lang="en-US" sz="200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T</a:t>
            </a:r>
            <a:r>
              <a:rPr sz="200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ools</a:t>
            </a:r>
            <a:endParaRPr sz="2005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-119714"/>
            <a:ext cx="9536337" cy="53829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868" y="1860427"/>
            <a:ext cx="3032742" cy="7404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PART.02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892" y="2679668"/>
            <a:ext cx="1590692" cy="34306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60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考试题型</a:t>
            </a:r>
            <a:endParaRPr sz="160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892" y="3149869"/>
            <a:ext cx="4769892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 Testing </a:t>
            </a:r>
            <a:r>
              <a:rPr lang="en-US"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questions</a:t>
            </a:r>
            <a:endParaRPr lang="en-US"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71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About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8746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Mid-term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8728" y="506444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Exam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490907"/>
            <a:ext cx="209292" cy="23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563829"/>
            <a:ext cx="209292" cy="23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636751"/>
            <a:ext cx="209292" cy="23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70047" y="269742"/>
            <a:ext cx="1171928" cy="28612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PART.02</a:t>
            </a:r>
            <a:endParaRPr sz="200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9619" y="225266"/>
            <a:ext cx="1739061" cy="37506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75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考试题型</a:t>
            </a:r>
            <a:endParaRPr sz="175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8" y="290429"/>
            <a:ext cx="264784" cy="292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8" y="382686"/>
            <a:ext cx="264784" cy="29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8" y="474943"/>
            <a:ext cx="264784" cy="29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27" y="1266116"/>
            <a:ext cx="2034017" cy="3197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28" y="1266116"/>
            <a:ext cx="2034017" cy="32297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929" y="1266116"/>
            <a:ext cx="2034017" cy="3187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039" y="1526787"/>
            <a:ext cx="832025" cy="832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007" y="1526787"/>
            <a:ext cx="832025" cy="832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925" y="1526787"/>
            <a:ext cx="832025" cy="8320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07900" y="3287315"/>
            <a:ext cx="1662101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选错不得分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2893" y="2968894"/>
            <a:ext cx="1762123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315" kern="2500" spc="5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单选题</a:t>
            </a:r>
            <a:endParaRPr sz="1315" kern="2500" spc="5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50035" y="2626995"/>
            <a:ext cx="935990" cy="2863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5" kern="100" spc="0">
                <a:solidFill>
                  <a:srgbClr val="FFFFFF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01</a:t>
            </a:r>
            <a:endParaRPr sz="2005" kern="100" spc="0">
              <a:solidFill>
                <a:srgbClr val="FFFFFF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05844" y="3317414"/>
            <a:ext cx="1662101" cy="590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 选错不得分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2 漏选/少选 按照实际选项比例进行评分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0837" y="2998993"/>
            <a:ext cx="1762123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31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多选题</a:t>
            </a:r>
            <a:endParaRPr sz="131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30675" y="2657475"/>
            <a:ext cx="685800" cy="2863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02</a:t>
            </a:r>
            <a:endParaRPr sz="2005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00800" y="3317414"/>
            <a:ext cx="1662101" cy="39390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按照教授实际出具的核心答题点所占比例进行评分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45793" y="2998993"/>
            <a:ext cx="1762123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35000"/>
              </a:lnSpc>
            </a:pPr>
            <a:r>
              <a:rPr sz="1315" kern="2500" spc="5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主观题</a:t>
            </a:r>
            <a:endParaRPr sz="1315" kern="2500" spc="5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5285" y="2657475"/>
            <a:ext cx="786130" cy="2863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5" kern="100" spc="0">
                <a:solidFill>
                  <a:srgbClr val="FFFFFF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03</a:t>
            </a:r>
            <a:endParaRPr sz="2005" kern="100" spc="0">
              <a:solidFill>
                <a:srgbClr val="FFFFFF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59" y="-100562"/>
            <a:ext cx="6417775" cy="2680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312" y="-153664"/>
            <a:ext cx="4303652" cy="27246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7416" y="1246012"/>
            <a:ext cx="2887632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复习重点安排 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7416" y="907923"/>
            <a:ext cx="1861820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Testing Contents</a:t>
            </a:r>
            <a:endParaRPr sz="1315" kern="2500" spc="5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7416" y="458533"/>
            <a:ext cx="2457515" cy="28618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5" kern="100" spc="0">
                <a:solidFill>
                  <a:srgbClr val="FFFFFF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考试题型</a:t>
            </a:r>
            <a:endParaRPr sz="2005" kern="100" spc="0">
              <a:solidFill>
                <a:srgbClr val="FFFFFF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4600" y="3138069"/>
            <a:ext cx="3816562" cy="14539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08040" y="3721989"/>
            <a:ext cx="3229635" cy="39390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项目教授课程的课件重点内容和课程中讲解的核心例证分析（可以查阅复习录播）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08040" y="3417236"/>
            <a:ext cx="1994897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1. 往期的课件资料</a:t>
            </a:r>
            <a:endParaRPr sz="131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1452" y="3138069"/>
            <a:ext cx="3816562" cy="145393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4984908" y="3721989"/>
            <a:ext cx="3229635" cy="7878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考察逻辑和深度和日常作业练习类似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日常练习题原题不会出现在正式考试中 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重点复习课程笔记和资料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​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4984908" y="3417236"/>
            <a:ext cx="1525409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2. 不会出具原题</a:t>
            </a:r>
            <a:endParaRPr sz="131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68" y="-119714"/>
            <a:ext cx="9536337" cy="538292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892" y="1860423"/>
            <a:ext cx="3032742" cy="7404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518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PART.03</a:t>
            </a:r>
            <a:endParaRPr sz="518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892" y="2679668"/>
            <a:ext cx="1590692" cy="34306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60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考试时间安排</a:t>
            </a:r>
            <a:endParaRPr sz="160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892" y="3149869"/>
            <a:ext cx="4769892" cy="1969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Testing Length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8739" y="506440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SUMMARY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8730" y="506440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ACTIVITY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8720" y="506440"/>
            <a:ext cx="1072453" cy="15546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05" kern="100" spc="0">
                <a:solidFill>
                  <a:srgbClr val="1A1A1A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ANALASIS</a:t>
            </a:r>
            <a:endParaRPr sz="905" kern="100" spc="0">
              <a:solidFill>
                <a:srgbClr val="1A1A1A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490907"/>
            <a:ext cx="209292" cy="23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563829"/>
            <a:ext cx="209292" cy="23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" y="636751"/>
            <a:ext cx="209292" cy="23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7477" y="1317111"/>
            <a:ext cx="5204042" cy="39966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87620" y="1599152"/>
            <a:ext cx="3816562" cy="145393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4881086" y="2183034"/>
            <a:ext cx="3229635" cy="590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本周四下午6点后 平台会有公告 请注意查阅实际公告</a:t>
            </a:r>
            <a:endParaRPr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正式考试时间：</a:t>
            </a:r>
            <a:r>
              <a:rPr sz="810" kern="10000" spc="2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04/13 晚上 </a:t>
            </a:r>
            <a:endParaRPr sz="810" kern="10000" spc="20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FFFFFF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考试时长：90分钟</a:t>
            </a:r>
            <a:endParaRPr lang="en-US" sz="810" kern="10000" spc="200">
              <a:solidFill>
                <a:srgbClr val="FFFFFF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4881086" y="1878330"/>
            <a:ext cx="1525409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1.正式考试</a:t>
            </a:r>
            <a:endParaRPr sz="1315" kern="2500" spc="5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87620" y="3096051"/>
            <a:ext cx="3816562" cy="145393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4881086" y="3679936"/>
            <a:ext cx="3229635" cy="5908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10" b="1" kern="10000" spc="200">
                <a:solidFill>
                  <a:srgbClr val="FF5B5C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任何情况下 优先参加正式考试 </a:t>
            </a:r>
            <a:endParaRPr sz="810" b="1" kern="10000" spc="200">
              <a:solidFill>
                <a:srgbClr val="FF5B5C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b="1" kern="10000" spc="200">
                <a:solidFill>
                  <a:srgbClr val="FF5B5C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每个人只有1次有效答题机会</a:t>
            </a:r>
            <a:endParaRPr sz="810" b="1" kern="10000" spc="200">
              <a:solidFill>
                <a:srgbClr val="FF5B5C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10" kern="10000" spc="200">
                <a:solidFill>
                  <a:srgbClr val="1A1A1A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如有时间冲突 后续等项目方的具体安排通知</a:t>
            </a:r>
            <a:endParaRPr sz="810" kern="10000" spc="200">
              <a:solidFill>
                <a:srgbClr val="1A1A1A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881086" y="3375231"/>
            <a:ext cx="1525409" cy="28237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315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2.特殊安排</a:t>
            </a:r>
            <a:endParaRPr sz="1315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0036" y="269748"/>
            <a:ext cx="1171928" cy="28612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0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PART.03</a:t>
            </a:r>
            <a:endParaRPr sz="2000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9619" y="225266"/>
            <a:ext cx="1739061" cy="37506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5000"/>
              </a:lnSpc>
            </a:pPr>
            <a:r>
              <a:rPr sz="1750" kern="2500" spc="50">
                <a:solidFill>
                  <a:srgbClr val="1A1A1A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考试时间</a:t>
            </a:r>
            <a:endParaRPr sz="1750" kern="2500" spc="50">
              <a:solidFill>
                <a:srgbClr val="1A1A1A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8" y="290429"/>
            <a:ext cx="264784" cy="292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8" y="382686"/>
            <a:ext cx="264784" cy="292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638" y="474943"/>
            <a:ext cx="264784" cy="292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668" y="1114550"/>
            <a:ext cx="3669475" cy="345563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98314" y="1270825"/>
            <a:ext cx="3045269" cy="28618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98000"/>
              </a:lnSpc>
            </a:pPr>
            <a:r>
              <a:rPr sz="2005" kern="100" spc="0">
                <a:solidFill>
                  <a:srgbClr val="1A1A1A">
                    <a:alpha val="100000"/>
                  </a:srgbClr>
                </a:solidFill>
                <a:latin typeface="Alibaba Sans Medium" panose="02010800040101010101" pitchFamily="1" charset="-122"/>
                <a:ea typeface="Alibaba Sans Medium" panose="02010800040101010101" pitchFamily="1" charset="-122"/>
              </a:rPr>
              <a:t>考试时间安排</a:t>
            </a:r>
            <a:endParaRPr sz="2005" kern="100" spc="0">
              <a:solidFill>
                <a:srgbClr val="1A1A1A">
                  <a:alpha val="100000"/>
                </a:srgbClr>
              </a:solidFill>
              <a:latin typeface="Alibaba Sans Medium" panose="02010800040101010101" pitchFamily="1" charset="-122"/>
              <a:ea typeface="Alibaba Sans Medium" panose="02010800040101010101" pitchFamily="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10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11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12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13.xml><?xml version="1.0" encoding="utf-8"?>
<p:tagLst xmlns:p="http://schemas.openxmlformats.org/presentationml/2006/main">
  <p:tag name="KSO_WM_DIAGRAM_VIRTUALLY_FRAME" val="{&quot;height&quot;:114.48307086614173,&quot;left&quot;:32.645669291338585,&quot;top&quot;:247.09204724409446,&quot;width&quot;:637.2766929133858}"/>
</p:tagLst>
</file>

<file path=ppt/tags/tag14.xml><?xml version="1.0" encoding="utf-8"?>
<p:tagLst xmlns:p="http://schemas.openxmlformats.org/presentationml/2006/main">
  <p:tag name="KSO_WM_DIAGRAM_VIRTUALLY_FRAME" val="{&quot;height&quot;:114.48307086614173,&quot;left&quot;:32.645669291338585,&quot;top&quot;:247.09204724409446,&quot;width&quot;:637.2766929133858}"/>
</p:tagLst>
</file>

<file path=ppt/tags/tag15.xml><?xml version="1.0" encoding="utf-8"?>
<p:tagLst xmlns:p="http://schemas.openxmlformats.org/presentationml/2006/main">
  <p:tag name="KSO_WM_DIAGRAM_VIRTUALLY_FRAME" val="{&quot;height&quot;:114.48307086614173,&quot;left&quot;:32.645669291338585,&quot;top&quot;:247.09204724409446,&quot;width&quot;:637.2766929133858}"/>
</p:tagLst>
</file>

<file path=ppt/tags/tag16.xml><?xml version="1.0" encoding="utf-8"?>
<p:tagLst xmlns:p="http://schemas.openxmlformats.org/presentationml/2006/main">
  <p:tag name="KSO_WM_DIAGRAM_VIRTUALLY_FRAME" val="{&quot;height&quot;:114.48307086614173,&quot;left&quot;:32.645669291338585,&quot;top&quot;:247.09204724409446,&quot;width&quot;:637.2766929133858}"/>
</p:tagLst>
</file>

<file path=ppt/tags/tag17.xml><?xml version="1.0" encoding="utf-8"?>
<p:tagLst xmlns:p="http://schemas.openxmlformats.org/presentationml/2006/main">
  <p:tag name="KSO_WM_DIAGRAM_VIRTUALLY_FRAME" val="{&quot;height&quot;:114.48307086614173,&quot;left&quot;:32.645669291338585,&quot;top&quot;:247.09204724409446,&quot;width&quot;:637.2766929133858}"/>
</p:tagLst>
</file>

<file path=ppt/tags/tag18.xml><?xml version="1.0" encoding="utf-8"?>
<p:tagLst xmlns:p="http://schemas.openxmlformats.org/presentationml/2006/main">
  <p:tag name="KSO_WM_DIAGRAM_VIRTUALLY_FRAME" val="{&quot;height&quot;:114.48307086614173,&quot;left&quot;:32.645669291338585,&quot;top&quot;:247.09204724409446,&quot;width&quot;:637.2766929133858}"/>
</p:tagLst>
</file>

<file path=ppt/tags/tag19.xml><?xml version="1.0" encoding="utf-8"?>
<p:tagLst xmlns:p="http://schemas.openxmlformats.org/presentationml/2006/main">
  <p:tag name="KSO_WM_DIAGRAM_VIRTUALLY_FRAME" val="{&quot;height&quot;:232.34913385826772,&quot;left&quot;:361.2299212598425,&quot;top&quot;:125.91748031496063,&quot;width&quot;:300.5166929133858}"/>
</p:tagLst>
</file>

<file path=ppt/tags/tag2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20.xml><?xml version="1.0" encoding="utf-8"?>
<p:tagLst xmlns:p="http://schemas.openxmlformats.org/presentationml/2006/main">
  <p:tag name="KSO_WM_DIAGRAM_VIRTUALLY_FRAME" val="{&quot;height&quot;:232.34913385826772,&quot;left&quot;:361.2299212598425,&quot;top&quot;:125.91748031496063,&quot;width&quot;:300.5166929133858}"/>
</p:tagLst>
</file>

<file path=ppt/tags/tag21.xml><?xml version="1.0" encoding="utf-8"?>
<p:tagLst xmlns:p="http://schemas.openxmlformats.org/presentationml/2006/main">
  <p:tag name="KSO_WM_DIAGRAM_VIRTUALLY_FRAME" val="{&quot;height&quot;:232.34913385826772,&quot;left&quot;:361.2299212598425,&quot;top&quot;:125.91748031496063,&quot;width&quot;:300.5166929133858}"/>
</p:tagLst>
</file>

<file path=ppt/tags/tag22.xml><?xml version="1.0" encoding="utf-8"?>
<p:tagLst xmlns:p="http://schemas.openxmlformats.org/presentationml/2006/main">
  <p:tag name="KSO_WM_DIAGRAM_VIRTUALLY_FRAME" val="{&quot;height&quot;:232.34913385826772,&quot;left&quot;:361.2299212598425,&quot;top&quot;:125.91748031496063,&quot;width&quot;:300.5166929133858}"/>
</p:tagLst>
</file>

<file path=ppt/tags/tag23.xml><?xml version="1.0" encoding="utf-8"?>
<p:tagLst xmlns:p="http://schemas.openxmlformats.org/presentationml/2006/main">
  <p:tag name="KSO_WM_DIAGRAM_VIRTUALLY_FRAME" val="{&quot;height&quot;:232.34913385826772,&quot;left&quot;:361.2299212598425,&quot;top&quot;:125.91748031496063,&quot;width&quot;:300.5166929133858}"/>
</p:tagLst>
</file>

<file path=ppt/tags/tag24.xml><?xml version="1.0" encoding="utf-8"?>
<p:tagLst xmlns:p="http://schemas.openxmlformats.org/presentationml/2006/main">
  <p:tag name="KSO_WM_DIAGRAM_VIRTUALLY_FRAME" val="{&quot;height&quot;:232.34913385826772,&quot;left&quot;:361.2299212598425,&quot;top&quot;:125.91748031496063,&quot;width&quot;:300.5166929133858}"/>
</p:tagLst>
</file>

<file path=ppt/tags/tag25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26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27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28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29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30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1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2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3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4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5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6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7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8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39.xml><?xml version="1.0" encoding="utf-8"?>
<p:tagLst xmlns:p="http://schemas.openxmlformats.org/presentationml/2006/main">
  <p:tag name="KSO_WM_DIAGRAM_VIRTUALLY_FRAME" val="{&quot;height&quot;:259.0142519685039,&quot;left&quot;:50.717086614173226,&quot;top&quot;:85.86692913385826,&quot;width&quot;:467.15590551181106}"/>
</p:tagLst>
</file>

<file path=ppt/tags/tag4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40.xml><?xml version="1.0" encoding="utf-8"?>
<p:tagLst xmlns:p="http://schemas.openxmlformats.org/presentationml/2006/main">
  <p:tag name="commondata" val="eyJoZGlkIjoiMGM3YzlkOTRjYzllMjVkMzkyNGE5ZjVlYWUzMzU5ZDYifQ=="/>
</p:tagLst>
</file>

<file path=ppt/tags/tag5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6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7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8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ags/tag9.xml><?xml version="1.0" encoding="utf-8"?>
<p:tagLst xmlns:p="http://schemas.openxmlformats.org/presentationml/2006/main">
  <p:tag name="KSO_WM_DIAGRAM_VIRTUALLY_FRAME" val="{&quot;height&quot;:178.7142519685039,&quot;left&quot;:50.717086614173226,&quot;top&quot;:166.16692913385828,&quot;width&quot;:287.6951181102362}"/>
</p:tagLst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1560</Words>
  <Application>WPS 演示</Application>
  <PresentationFormat/>
  <Paragraphs>277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30</vt:i4>
      </vt:variant>
    </vt:vector>
  </HeadingPairs>
  <TitlesOfParts>
    <vt:vector size="64" baseType="lpstr">
      <vt:lpstr>Arial</vt:lpstr>
      <vt:lpstr>宋体</vt:lpstr>
      <vt:lpstr>Wingdings</vt:lpstr>
      <vt:lpstr>Alibaba Sans Medium</vt:lpstr>
      <vt:lpstr>Alibaba PuHuiTi Medium</vt:lpstr>
      <vt:lpstr>Alibaba Sans</vt:lpstr>
      <vt:lpstr>Alibaba PuHuiTi Regular</vt:lpstr>
      <vt:lpstr>微软雅黑</vt:lpstr>
      <vt:lpstr>Arial Unicode MS</vt:lpstr>
      <vt:lpstr>Calibri</vt:lpstr>
      <vt:lpstr>Times New Roman</vt:lpstr>
      <vt:lpstr>等线 Light</vt:lpstr>
      <vt:lpstr>等线</vt:lpstr>
      <vt:lpstr>Cambria Math</vt:lpstr>
      <vt:lpstr>MS Mincho</vt:lpstr>
      <vt:lpstr>AMGDT</vt:lpstr>
      <vt:lpstr>unioffice Theme</vt:lpstr>
      <vt:lpstr>1_unioffice Theme</vt:lpstr>
      <vt:lpstr>2_unioffice Theme</vt:lpstr>
      <vt:lpstr>3_unioffice Theme</vt:lpstr>
      <vt:lpstr>4_unioffice Theme</vt:lpstr>
      <vt:lpstr>5_unioffice Theme</vt:lpstr>
      <vt:lpstr>6_unioffice Theme</vt:lpstr>
      <vt:lpstr>7_unioffice Theme</vt:lpstr>
      <vt:lpstr>8_unioffice Theme</vt:lpstr>
      <vt:lpstr>9_unioffice Theme</vt:lpstr>
      <vt:lpstr>10_unioffice Theme</vt:lpstr>
      <vt:lpstr>11_unioffice Theme</vt:lpstr>
      <vt:lpstr>12_unioffice Theme</vt:lpstr>
      <vt:lpstr>13_unioffice Theme</vt:lpstr>
      <vt:lpstr>14_unioffice Theme</vt:lpstr>
      <vt:lpstr>15_unioffice Theme</vt:lpstr>
      <vt:lpstr>16_unioffice Theme</vt:lpstr>
      <vt:lpstr>17_unioffice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Johnny</cp:lastModifiedBy>
  <cp:revision>3</cp:revision>
  <dcterms:created xsi:type="dcterms:W3CDTF">2024-04-09T02:48:00Z</dcterms:created>
  <dcterms:modified xsi:type="dcterms:W3CDTF">2024-04-09T13:55:34Z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C938DDD2D35B35FE86AC1466666EE49E_42</vt:lpwstr>
  </property>
  <property fmtid="{D5CDD505-2E9C-101B-9397-08002B2CF9AE}" pid="3" name="KSOProductBuildVer">
    <vt:lpwstr>2052-12.1.0.16388</vt:lpwstr>
  </property>
</Properties>
</file>